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5" r:id="rId11"/>
    <p:sldId id="264" r:id="rId12"/>
    <p:sldId id="287" r:id="rId13"/>
    <p:sldId id="267" r:id="rId14"/>
    <p:sldId id="268" r:id="rId15"/>
    <p:sldId id="269" r:id="rId16"/>
    <p:sldId id="283" r:id="rId17"/>
    <p:sldId id="270" r:id="rId18"/>
    <p:sldId id="296" r:id="rId19"/>
    <p:sldId id="292" r:id="rId20"/>
    <p:sldId id="300" r:id="rId21"/>
    <p:sldId id="295" r:id="rId22"/>
    <p:sldId id="301" r:id="rId23"/>
    <p:sldId id="294" r:id="rId24"/>
    <p:sldId id="302" r:id="rId25"/>
    <p:sldId id="293" r:id="rId26"/>
    <p:sldId id="297" r:id="rId27"/>
    <p:sldId id="298" r:id="rId28"/>
    <p:sldId id="272" r:id="rId29"/>
    <p:sldId id="303" r:id="rId30"/>
    <p:sldId id="299" r:id="rId31"/>
    <p:sldId id="273" r:id="rId32"/>
    <p:sldId id="271" r:id="rId33"/>
    <p:sldId id="266" r:id="rId34"/>
    <p:sldId id="274" r:id="rId35"/>
    <p:sldId id="275" r:id="rId36"/>
    <p:sldId id="276" r:id="rId37"/>
    <p:sldId id="288" r:id="rId38"/>
    <p:sldId id="277" r:id="rId39"/>
    <p:sldId id="289" r:id="rId40"/>
    <p:sldId id="280" r:id="rId41"/>
    <p:sldId id="290" r:id="rId42"/>
    <p:sldId id="279" r:id="rId43"/>
    <p:sldId id="278" r:id="rId44"/>
    <p:sldId id="281" r:id="rId45"/>
    <p:sldId id="282" r:id="rId46"/>
    <p:sldId id="284" r:id="rId47"/>
    <p:sldId id="286" r:id="rId48"/>
    <p:sldId id="28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81BA-B7D3-4ACA-9FE7-8A99605333F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59EC-F6A3-40AD-BA62-5631AF44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3EF-6F22-4CC5-93BB-3B3E073D381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71C0A-1E22-482F-848B-30FAFEAB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r>
              <a:rPr lang="en-US" baseline="0" dirty="0" smtClean="0"/>
              <a:t> UP BLOCKER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71C0A-1E22-482F-848B-30FAFEAB7B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0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6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3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2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5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6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12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4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7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5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5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C8171C-814A-4222-88F8-7236A09DDFE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CDAC59-8015-4368-BCA6-A6AB1389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Rachel Richards – Shippensburg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Federal Government</a:t>
            </a:r>
          </a:p>
          <a:p>
            <a:pPr lvl="1"/>
            <a:r>
              <a:rPr lang="en-US" dirty="0" smtClean="0"/>
              <a:t>FAFSA</a:t>
            </a:r>
          </a:p>
          <a:p>
            <a:r>
              <a:rPr lang="en-US" dirty="0" smtClean="0"/>
              <a:t>State Government</a:t>
            </a:r>
          </a:p>
          <a:p>
            <a:pPr lvl="1"/>
            <a:r>
              <a:rPr lang="en-US" dirty="0" smtClean="0"/>
              <a:t>FAFSA and PHEAA application</a:t>
            </a:r>
          </a:p>
          <a:p>
            <a:r>
              <a:rPr lang="en-US" dirty="0" smtClean="0"/>
              <a:t>Private Sources</a:t>
            </a:r>
          </a:p>
          <a:p>
            <a:r>
              <a:rPr lang="en-US" dirty="0" smtClean="0"/>
              <a:t>Civic Organizations and Churches</a:t>
            </a:r>
          </a:p>
          <a:p>
            <a:pPr lvl="1"/>
            <a:r>
              <a:rPr lang="en-US" dirty="0" smtClean="0"/>
              <a:t>Boys and Girl Scouts of America</a:t>
            </a:r>
          </a:p>
          <a:p>
            <a:pPr lvl="1"/>
            <a:r>
              <a:rPr lang="en-US" dirty="0" smtClean="0"/>
              <a:t>Elks, Moose Clubs</a:t>
            </a:r>
          </a:p>
          <a:p>
            <a:r>
              <a:rPr lang="en-US" dirty="0" smtClean="0"/>
              <a:t>Employers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5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en-US" dirty="0" smtClean="0"/>
              <a:t>Scholarships</a:t>
            </a:r>
          </a:p>
          <a:p>
            <a:pPr lvl="2"/>
            <a:r>
              <a:rPr lang="en-US" dirty="0" smtClean="0"/>
              <a:t>Money that does not have to be paid back</a:t>
            </a:r>
          </a:p>
          <a:p>
            <a:pPr lvl="2"/>
            <a:r>
              <a:rPr lang="en-US" dirty="0"/>
              <a:t>Awarded based on merit, skill or unique </a:t>
            </a:r>
            <a:r>
              <a:rPr lang="en-US" dirty="0" smtClean="0"/>
              <a:t>characteristic</a:t>
            </a:r>
          </a:p>
          <a:p>
            <a:pPr lvl="2"/>
            <a:r>
              <a:rPr lang="en-US" dirty="0" smtClean="0"/>
              <a:t>Although student may meet criteria, still may not receive award due to funding limitations</a:t>
            </a:r>
          </a:p>
          <a:p>
            <a:pPr lvl="1"/>
            <a:r>
              <a:rPr lang="en-US" dirty="0" smtClean="0"/>
              <a:t>Grants</a:t>
            </a:r>
          </a:p>
          <a:p>
            <a:pPr lvl="2"/>
            <a:r>
              <a:rPr lang="en-US" dirty="0" smtClean="0"/>
              <a:t>Money that does not have to be paid back</a:t>
            </a:r>
          </a:p>
          <a:p>
            <a:pPr lvl="2"/>
            <a:r>
              <a:rPr lang="en-US" dirty="0" smtClean="0"/>
              <a:t>Usually awarded based on financial need</a:t>
            </a:r>
          </a:p>
          <a:p>
            <a:pPr lvl="1"/>
            <a:r>
              <a:rPr lang="en-US" dirty="0" smtClean="0"/>
              <a:t>Loans</a:t>
            </a:r>
          </a:p>
          <a:p>
            <a:pPr lvl="2"/>
            <a:r>
              <a:rPr lang="en-US" dirty="0" smtClean="0"/>
              <a:t>Students and parents may borrow</a:t>
            </a:r>
          </a:p>
          <a:p>
            <a:pPr lvl="2"/>
            <a:r>
              <a:rPr lang="en-US" dirty="0" smtClean="0"/>
              <a:t>Repayment normally begins after graduation</a:t>
            </a:r>
          </a:p>
          <a:p>
            <a:pPr lvl="2"/>
            <a:r>
              <a:rPr lang="en-US" dirty="0" smtClean="0"/>
              <a:t>Only borrow what is needed</a:t>
            </a:r>
          </a:p>
          <a:p>
            <a:pPr lvl="2"/>
            <a:r>
              <a:rPr lang="en-US" dirty="0" smtClean="0"/>
              <a:t>Look at loans as investment into the future</a:t>
            </a:r>
          </a:p>
          <a:p>
            <a:pPr lvl="1"/>
            <a:r>
              <a:rPr lang="en-US" dirty="0" smtClean="0"/>
              <a:t>Employment</a:t>
            </a:r>
          </a:p>
          <a:p>
            <a:pPr lvl="2"/>
            <a:r>
              <a:rPr lang="en-US" dirty="0" smtClean="0"/>
              <a:t>Work while attending college to assist with expenses</a:t>
            </a:r>
          </a:p>
        </p:txBody>
      </p:sp>
    </p:spTree>
    <p:extLst>
      <p:ext uri="{BB962C8B-B14F-4D97-AF65-F5344CB8AC3E}">
        <p14:creationId xmlns:p14="http://schemas.microsoft.com/office/powerpoint/2010/main" val="230024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Needy Student 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EFC – full need, filed by May 1</a:t>
            </a:r>
            <a:r>
              <a:rPr lang="en-US" baseline="30000" dirty="0" smtClean="0"/>
              <a:t>st</a:t>
            </a:r>
            <a:r>
              <a:rPr lang="en-US" dirty="0" smtClean="0"/>
              <a:t> for State Grant</a:t>
            </a:r>
          </a:p>
          <a:p>
            <a:pPr lvl="1"/>
            <a:r>
              <a:rPr lang="en-US" dirty="0" smtClean="0"/>
              <a:t>Tuition, fees, room and meal plan = $25,000 billable</a:t>
            </a:r>
          </a:p>
          <a:p>
            <a:pPr lvl="1"/>
            <a:r>
              <a:rPr lang="en-US" dirty="0" smtClean="0"/>
              <a:t>Full PELL grant, full PA State Grant, full federal loans = $15,000</a:t>
            </a:r>
          </a:p>
          <a:p>
            <a:pPr lvl="1"/>
            <a:r>
              <a:rPr lang="en-US" dirty="0" smtClean="0"/>
              <a:t>Student will still have a ‘gap’ of $10,000 for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5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to file with </a:t>
            </a:r>
          </a:p>
          <a:p>
            <a:pPr lvl="1"/>
            <a:r>
              <a:rPr lang="en-US" dirty="0" smtClean="0"/>
              <a:t>Biological or adopted parents ONLY</a:t>
            </a:r>
          </a:p>
          <a:p>
            <a:pPr lvl="2"/>
            <a:r>
              <a:rPr lang="en-US" dirty="0" smtClean="0"/>
              <a:t>You file with the parent with whom you live</a:t>
            </a:r>
          </a:p>
          <a:p>
            <a:pPr lvl="3"/>
            <a:r>
              <a:rPr lang="en-US" dirty="0" smtClean="0"/>
              <a:t>If you live with mom and dad , you file with both incomes</a:t>
            </a:r>
          </a:p>
          <a:p>
            <a:pPr lvl="3"/>
            <a:r>
              <a:rPr lang="en-US" dirty="0" smtClean="0"/>
              <a:t>If you live with mom and she’s remarried to stepfather, you file with both mom and stepdad’s income</a:t>
            </a:r>
          </a:p>
          <a:p>
            <a:pPr lvl="3"/>
            <a:r>
              <a:rPr lang="en-US" dirty="0" smtClean="0"/>
              <a:t>If you live with dad and he’s single, you file with only dad’s income</a:t>
            </a:r>
          </a:p>
          <a:p>
            <a:r>
              <a:rPr lang="en-US" dirty="0" smtClean="0"/>
              <a:t>EFC is determined based on Income and Household Size</a:t>
            </a:r>
          </a:p>
          <a:p>
            <a:pPr lvl="1"/>
            <a:r>
              <a:rPr lang="en-US" dirty="0" smtClean="0"/>
              <a:t>A single mother with 1 child making $100,000 a year will have higher EFC than a married couple with three children making the same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1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live with a biological or adopted parent</a:t>
            </a:r>
          </a:p>
          <a:p>
            <a:pPr lvl="1"/>
            <a:r>
              <a:rPr lang="en-US" dirty="0" smtClean="0"/>
              <a:t>Please call the Financial Aid office</a:t>
            </a:r>
          </a:p>
          <a:p>
            <a:pPr lvl="1"/>
            <a:r>
              <a:rPr lang="en-US" dirty="0" smtClean="0"/>
              <a:t>Please speak to your high school guidance office</a:t>
            </a:r>
          </a:p>
          <a:p>
            <a:pPr lvl="1"/>
            <a:r>
              <a:rPr lang="en-US" dirty="0" smtClean="0"/>
              <a:t>Please see me after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5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20/21 </a:t>
            </a:r>
            <a:r>
              <a:rPr lang="en-US" dirty="0" smtClean="0"/>
              <a:t>FAFSA available October 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 smtClean="0"/>
          </a:p>
          <a:p>
            <a:pPr lvl="1"/>
            <a:r>
              <a:rPr lang="en-US" dirty="0" smtClean="0"/>
              <a:t>Will be qualified based on </a:t>
            </a:r>
            <a:r>
              <a:rPr lang="en-US" dirty="0" smtClean="0"/>
              <a:t>2018 </a:t>
            </a:r>
            <a:r>
              <a:rPr lang="en-US" dirty="0" smtClean="0"/>
              <a:t>income</a:t>
            </a:r>
          </a:p>
          <a:p>
            <a:r>
              <a:rPr lang="en-US" dirty="0" smtClean="0"/>
              <a:t>File early, link tax data with IRS</a:t>
            </a:r>
          </a:p>
          <a:p>
            <a:pPr lvl="1"/>
            <a:r>
              <a:rPr lang="en-US" dirty="0" smtClean="0"/>
              <a:t>Since taxes should be complete by April, when you file in October, you can use the IRS Data Retrieval Tool (IRS DRT)</a:t>
            </a:r>
          </a:p>
          <a:p>
            <a:pPr lvl="2"/>
            <a:r>
              <a:rPr lang="en-US" dirty="0" smtClean="0"/>
              <a:t>Ensures information is correct</a:t>
            </a:r>
          </a:p>
          <a:p>
            <a:pPr lvl="2"/>
            <a:r>
              <a:rPr lang="en-US" dirty="0" smtClean="0"/>
              <a:t>Aid package from schools will be accurate</a:t>
            </a:r>
          </a:p>
        </p:txBody>
      </p:sp>
    </p:spTree>
    <p:extLst>
      <p:ext uri="{BB962C8B-B14F-4D97-AF65-F5344CB8AC3E}">
        <p14:creationId xmlns:p14="http://schemas.microsoft.com/office/powerpoint/2010/main" val="146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up to 10 different school codes</a:t>
            </a:r>
          </a:p>
          <a:p>
            <a:pPr lvl="1"/>
            <a:r>
              <a:rPr lang="en-US" dirty="0" smtClean="0"/>
              <a:t>As  you are accepted to each University, they can award you an aid package if they  have your FAFSA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9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PHEAA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completion of the FAFSA, you will be prompted to complete the State Grant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7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8486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school has a different Cost of Attendance</a:t>
            </a:r>
          </a:p>
          <a:p>
            <a:pPr lvl="1"/>
            <a:r>
              <a:rPr lang="en-US" dirty="0" smtClean="0"/>
              <a:t>Direct Costs</a:t>
            </a:r>
          </a:p>
          <a:p>
            <a:pPr lvl="2"/>
            <a:r>
              <a:rPr lang="en-US" dirty="0" smtClean="0"/>
              <a:t>Tuition and Fees</a:t>
            </a:r>
          </a:p>
          <a:p>
            <a:pPr lvl="2"/>
            <a:r>
              <a:rPr lang="en-US" dirty="0" smtClean="0"/>
              <a:t>Average Room and Board</a:t>
            </a:r>
          </a:p>
          <a:p>
            <a:pPr lvl="1"/>
            <a:r>
              <a:rPr lang="en-US" dirty="0" smtClean="0"/>
              <a:t>Indirect Costs</a:t>
            </a:r>
          </a:p>
          <a:p>
            <a:pPr lvl="2"/>
            <a:r>
              <a:rPr lang="en-US" dirty="0" smtClean="0"/>
              <a:t>Books and Supplies</a:t>
            </a:r>
          </a:p>
          <a:p>
            <a:pPr lvl="2"/>
            <a:r>
              <a:rPr lang="en-US" dirty="0" smtClean="0"/>
              <a:t>Transportation Costs</a:t>
            </a:r>
          </a:p>
          <a:p>
            <a:pPr lvl="2"/>
            <a:r>
              <a:rPr lang="en-US" dirty="0" smtClean="0"/>
              <a:t>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271501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731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69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17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73176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25146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06120" y="609600"/>
            <a:ext cx="773176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3810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4419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3176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731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731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31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74676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1905000"/>
            <a:ext cx="83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72796" y="4724400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731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HACC – off campus, full time: $</a:t>
            </a:r>
            <a:r>
              <a:rPr lang="en-US" dirty="0" smtClean="0"/>
              <a:t>20,670</a:t>
            </a:r>
            <a:endParaRPr lang="en-US" dirty="0" smtClean="0"/>
          </a:p>
          <a:p>
            <a:pPr lvl="1"/>
            <a:r>
              <a:rPr lang="en-US" dirty="0" smtClean="0"/>
              <a:t>SHIP – off campus, full time: $</a:t>
            </a:r>
            <a:r>
              <a:rPr lang="en-US" dirty="0" smtClean="0"/>
              <a:t>28,026</a:t>
            </a:r>
            <a:endParaRPr lang="en-US" dirty="0" smtClean="0"/>
          </a:p>
          <a:p>
            <a:pPr lvl="2"/>
            <a:r>
              <a:rPr lang="en-US" dirty="0" smtClean="0"/>
              <a:t>The COA is what you should PLAN for, not what you will actually pay to 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24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PHEAA State Grant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omplete the questions on each page of the PHEAA site</a:t>
            </a:r>
          </a:p>
          <a:p>
            <a:r>
              <a:rPr lang="en-US" dirty="0" smtClean="0"/>
              <a:t>NEW: Will be signed via the FSA ID and Password used to complete the FAFSA</a:t>
            </a:r>
          </a:p>
          <a:p>
            <a:r>
              <a:rPr lang="en-US" dirty="0" smtClean="0"/>
              <a:t>If you do this in year one and the FAFSA continues to be filed with same parent each year, you will not need to complete the state grant form again</a:t>
            </a:r>
          </a:p>
          <a:p>
            <a:r>
              <a:rPr lang="en-US" dirty="0" smtClean="0"/>
              <a:t>FAFSA must be filed no later than May 1</a:t>
            </a:r>
            <a:r>
              <a:rPr lang="en-US" baseline="30000" dirty="0" smtClean="0"/>
              <a:t>st</a:t>
            </a:r>
            <a:r>
              <a:rPr lang="en-US" dirty="0" smtClean="0"/>
              <a:t>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Federal government randomly flags records for further review called VERIFICATION</a:t>
            </a:r>
          </a:p>
          <a:p>
            <a:pPr lvl="1"/>
            <a:r>
              <a:rPr lang="en-US" dirty="0" smtClean="0"/>
              <a:t>Each school has individual process </a:t>
            </a:r>
          </a:p>
          <a:p>
            <a:pPr lvl="1"/>
            <a:r>
              <a:rPr lang="en-US" dirty="0" smtClean="0"/>
              <a:t>Must comply with verification at each school for aid to be processed</a:t>
            </a:r>
          </a:p>
          <a:p>
            <a:pPr lvl="2"/>
            <a:r>
              <a:rPr lang="en-US" dirty="0" smtClean="0"/>
              <a:t>Most will ask for household verification and taxes</a:t>
            </a:r>
          </a:p>
          <a:p>
            <a:pPr lvl="3"/>
            <a:r>
              <a:rPr lang="en-US" dirty="0" smtClean="0"/>
              <a:t>The </a:t>
            </a:r>
            <a:r>
              <a:rPr lang="en-US" dirty="0" smtClean="0"/>
              <a:t>IRS link on the FAFSA alleviates need for paper tax returns</a:t>
            </a:r>
          </a:p>
          <a:p>
            <a:r>
              <a:rPr lang="en-US" dirty="0" smtClean="0"/>
              <a:t>PHEAA randomly flags records for further review called INCOME VALIDATION</a:t>
            </a:r>
          </a:p>
          <a:p>
            <a:pPr lvl="1"/>
            <a:r>
              <a:rPr lang="en-US" dirty="0" smtClean="0"/>
              <a:t>PHEAA will email the student, the parent and will mail a letter to the home address that was listed on the FAFSA to request paperwork</a:t>
            </a:r>
          </a:p>
        </p:txBody>
      </p:sp>
    </p:spTree>
    <p:extLst>
      <p:ext uri="{BB962C8B-B14F-4D97-AF65-F5344CB8AC3E}">
        <p14:creationId xmlns:p14="http://schemas.microsoft.com/office/powerpoint/2010/main" val="4127430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Funding – Federal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PELL Grant</a:t>
            </a:r>
          </a:p>
          <a:p>
            <a:pPr lvl="1"/>
            <a:r>
              <a:rPr lang="en-US" dirty="0" smtClean="0"/>
              <a:t>Free money from the federal government to assist the highest need students</a:t>
            </a:r>
          </a:p>
          <a:p>
            <a:pPr lvl="1"/>
            <a:r>
              <a:rPr lang="en-US" dirty="0" smtClean="0"/>
              <a:t>Maximum EFC for </a:t>
            </a:r>
            <a:r>
              <a:rPr lang="en-US" dirty="0" smtClean="0"/>
              <a:t>19/20 </a:t>
            </a:r>
            <a:r>
              <a:rPr lang="en-US" dirty="0" smtClean="0"/>
              <a:t>award year – </a:t>
            </a:r>
            <a:r>
              <a:rPr lang="en-US" dirty="0" smtClean="0"/>
              <a:t>5576</a:t>
            </a:r>
            <a:endParaRPr lang="en-US" dirty="0" smtClean="0"/>
          </a:p>
          <a:p>
            <a:pPr lvl="1"/>
            <a:r>
              <a:rPr lang="en-US" dirty="0" smtClean="0"/>
              <a:t>Maximum PELL grant award for zero EFC = $</a:t>
            </a:r>
            <a:r>
              <a:rPr lang="en-US" dirty="0" smtClean="0"/>
              <a:t>6195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974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Funding – State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PHEAA State Grant</a:t>
            </a:r>
          </a:p>
          <a:p>
            <a:pPr lvl="1"/>
            <a:r>
              <a:rPr lang="en-US" dirty="0" smtClean="0"/>
              <a:t>Must be PA resident, attending any accredited college in PA</a:t>
            </a:r>
          </a:p>
          <a:p>
            <a:pPr lvl="1"/>
            <a:r>
              <a:rPr lang="en-US" dirty="0" smtClean="0"/>
              <a:t>Must graduate from PA Accredited High School</a:t>
            </a:r>
          </a:p>
          <a:p>
            <a:r>
              <a:rPr lang="en-US" dirty="0" smtClean="0"/>
              <a:t>Determined by PA State</a:t>
            </a:r>
          </a:p>
          <a:p>
            <a:pPr lvl="1"/>
            <a:r>
              <a:rPr lang="en-US" dirty="0" smtClean="0"/>
              <a:t>FAFSA must be filed by May 1</a:t>
            </a:r>
            <a:r>
              <a:rPr lang="en-US" baseline="30000" dirty="0" smtClean="0"/>
              <a:t>st</a:t>
            </a:r>
            <a:r>
              <a:rPr lang="en-US" dirty="0" smtClean="0"/>
              <a:t>; SG application mailed</a:t>
            </a:r>
          </a:p>
          <a:p>
            <a:r>
              <a:rPr lang="en-US" dirty="0" smtClean="0"/>
              <a:t>EFC of 12,000 or less</a:t>
            </a:r>
          </a:p>
          <a:p>
            <a:r>
              <a:rPr lang="en-US" dirty="0" smtClean="0"/>
              <a:t>Maximum award for </a:t>
            </a:r>
            <a:r>
              <a:rPr lang="en-US" dirty="0" smtClean="0"/>
              <a:t>19/20 </a:t>
            </a:r>
            <a:r>
              <a:rPr lang="en-US" dirty="0" smtClean="0"/>
              <a:t>- $3508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FAFSA Funding – Institutional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Money allotted to each school by federal government – once funding is depleted, it’s gone</a:t>
            </a:r>
          </a:p>
          <a:p>
            <a:pPr lvl="1"/>
            <a:r>
              <a:rPr lang="en-US" dirty="0" smtClean="0"/>
              <a:t>Federal Work Study</a:t>
            </a:r>
          </a:p>
          <a:p>
            <a:pPr lvl="2"/>
            <a:r>
              <a:rPr lang="en-US" dirty="0" smtClean="0"/>
              <a:t>Working on campus for a paycheck </a:t>
            </a:r>
          </a:p>
          <a:p>
            <a:pPr lvl="2"/>
            <a:r>
              <a:rPr lang="en-US" dirty="0" smtClean="0"/>
              <a:t>Does not assist with the bill (at SHIP)</a:t>
            </a:r>
          </a:p>
          <a:p>
            <a:pPr lvl="1"/>
            <a:r>
              <a:rPr lang="en-US" dirty="0" smtClean="0"/>
              <a:t>FSEOG</a:t>
            </a:r>
          </a:p>
          <a:p>
            <a:pPr lvl="2"/>
            <a:r>
              <a:rPr lang="en-US" dirty="0" smtClean="0"/>
              <a:t>Federal Supplemental Educational Opportunity Grant</a:t>
            </a:r>
          </a:p>
          <a:p>
            <a:pPr lvl="2"/>
            <a:r>
              <a:rPr lang="en-US" dirty="0" smtClean="0"/>
              <a:t>Normally given to highest need students, PELL eligible</a:t>
            </a:r>
          </a:p>
          <a:p>
            <a:pPr lvl="2"/>
            <a:r>
              <a:rPr lang="en-US" dirty="0" smtClean="0"/>
              <a:t>Maximum award for </a:t>
            </a:r>
            <a:r>
              <a:rPr lang="en-US" dirty="0" smtClean="0"/>
              <a:t>19/20 </a:t>
            </a:r>
            <a:r>
              <a:rPr lang="en-US" dirty="0" smtClean="0"/>
              <a:t>at SHIP - $500</a:t>
            </a:r>
          </a:p>
          <a:p>
            <a:pPr lvl="1"/>
            <a:r>
              <a:rPr lang="en-US" dirty="0" smtClean="0"/>
              <a:t>Perkins Loans</a:t>
            </a:r>
          </a:p>
          <a:p>
            <a:pPr lvl="2"/>
            <a:r>
              <a:rPr lang="en-US" dirty="0" smtClean="0"/>
              <a:t>Funding was not renewed by Federal Government for future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0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Funding – Student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Subsidized Student Loans (Stafford)</a:t>
            </a:r>
          </a:p>
          <a:p>
            <a:pPr lvl="1"/>
            <a:r>
              <a:rPr lang="en-US" dirty="0" smtClean="0"/>
              <a:t>Funded by US Department of Education</a:t>
            </a:r>
          </a:p>
          <a:p>
            <a:pPr lvl="1"/>
            <a:r>
              <a:rPr lang="en-US" dirty="0" smtClean="0"/>
              <a:t>Based on ‘need’</a:t>
            </a:r>
          </a:p>
          <a:p>
            <a:pPr lvl="1"/>
            <a:r>
              <a:rPr lang="en-US" dirty="0" smtClean="0"/>
              <a:t>Accrues NO INTEREST while in school</a:t>
            </a:r>
          </a:p>
          <a:p>
            <a:pPr lvl="1"/>
            <a:r>
              <a:rPr lang="en-US" dirty="0" smtClean="0"/>
              <a:t>Payment plan begins 6 months after graduation (or dropping below half time or not returning)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Loan has a </a:t>
            </a:r>
            <a:r>
              <a:rPr lang="en-US" dirty="0" smtClean="0"/>
              <a:t>1.059% </a:t>
            </a:r>
            <a:r>
              <a:rPr lang="en-US" dirty="0"/>
              <a:t>origination fee taken prior to the loan being paid to the University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977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Funding – Student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Unsubsidized Student Loans (Stafford)</a:t>
            </a:r>
          </a:p>
          <a:p>
            <a:pPr lvl="1"/>
            <a:r>
              <a:rPr lang="en-US" dirty="0"/>
              <a:t>Funded by US Department of Education</a:t>
            </a:r>
          </a:p>
          <a:p>
            <a:pPr lvl="1"/>
            <a:r>
              <a:rPr lang="en-US" dirty="0"/>
              <a:t>Not based on ‘need’ – any student can receive</a:t>
            </a:r>
          </a:p>
          <a:p>
            <a:pPr lvl="1"/>
            <a:r>
              <a:rPr lang="en-US" dirty="0"/>
              <a:t>Interest accrues for life of loan from first disbursement</a:t>
            </a:r>
          </a:p>
          <a:p>
            <a:pPr lvl="1"/>
            <a:r>
              <a:rPr lang="en-US" dirty="0"/>
              <a:t>Current interest rate: </a:t>
            </a:r>
            <a:r>
              <a:rPr lang="en-US" dirty="0" smtClean="0"/>
              <a:t>4.53%</a:t>
            </a:r>
            <a:endParaRPr lang="en-US" dirty="0"/>
          </a:p>
          <a:p>
            <a:pPr lvl="1"/>
            <a:r>
              <a:rPr lang="en-US" dirty="0"/>
              <a:t>Payment plan begins 6 months after graduation (or dropping below half time or not returning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Loan has </a:t>
            </a:r>
            <a:r>
              <a:rPr lang="en-US" dirty="0"/>
              <a:t>a </a:t>
            </a:r>
            <a:r>
              <a:rPr lang="en-US" dirty="0" smtClean="0"/>
              <a:t>1.059% </a:t>
            </a:r>
            <a:r>
              <a:rPr lang="en-US" dirty="0"/>
              <a:t>origination fee taken prior to the loan being paid to the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44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Funding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Parent PLUS Loans (Must file FAFSA)</a:t>
            </a:r>
          </a:p>
          <a:p>
            <a:pPr lvl="1"/>
            <a:r>
              <a:rPr lang="en-US" dirty="0" smtClean="0"/>
              <a:t>Loan PARENT can take out on behalf of student</a:t>
            </a:r>
          </a:p>
          <a:p>
            <a:pPr lvl="1"/>
            <a:r>
              <a:rPr lang="en-US" dirty="0" smtClean="0"/>
              <a:t>Based on parent’s credit</a:t>
            </a:r>
          </a:p>
          <a:p>
            <a:pPr lvl="1"/>
            <a:r>
              <a:rPr lang="en-US" dirty="0" smtClean="0"/>
              <a:t>Solely in parent’s name, can never be put in student’s</a:t>
            </a:r>
          </a:p>
          <a:p>
            <a:pPr lvl="1"/>
            <a:r>
              <a:rPr lang="en-US" dirty="0" smtClean="0"/>
              <a:t>Can apply after April 15</a:t>
            </a:r>
            <a:r>
              <a:rPr lang="en-US" baseline="30000" dirty="0" smtClean="0"/>
              <a:t>th</a:t>
            </a:r>
            <a:r>
              <a:rPr lang="en-US" dirty="0" smtClean="0"/>
              <a:t> online</a:t>
            </a:r>
          </a:p>
          <a:p>
            <a:pPr lvl="1"/>
            <a:r>
              <a:rPr lang="en-US" dirty="0" smtClean="0"/>
              <a:t>If approved, can cover whatever amount is needed</a:t>
            </a:r>
          </a:p>
          <a:p>
            <a:pPr lvl="1"/>
            <a:r>
              <a:rPr lang="en-US" dirty="0" smtClean="0"/>
              <a:t>Repayment can begin while student is in school, upon graduation or 6 months after graduation</a:t>
            </a:r>
          </a:p>
          <a:p>
            <a:pPr lvl="1"/>
            <a:r>
              <a:rPr lang="en-US" dirty="0" smtClean="0"/>
              <a:t>Interest rate is currently </a:t>
            </a:r>
            <a:r>
              <a:rPr lang="en-US" dirty="0" smtClean="0"/>
              <a:t>7.08%</a:t>
            </a:r>
            <a:endParaRPr lang="en-US" dirty="0" smtClean="0"/>
          </a:p>
          <a:p>
            <a:pPr lvl="1"/>
            <a:r>
              <a:rPr lang="en-US" dirty="0" smtClean="0"/>
              <a:t>Loan has </a:t>
            </a:r>
            <a:r>
              <a:rPr lang="en-US" dirty="0" smtClean="0"/>
              <a:t>4.236% </a:t>
            </a:r>
            <a:r>
              <a:rPr lang="en-US" dirty="0" smtClean="0"/>
              <a:t>origination fee taken prior to being paid to the University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www.studentloans.gov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038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Student Loans (Credit Based, Educational Loans)</a:t>
            </a:r>
          </a:p>
          <a:p>
            <a:pPr lvl="1"/>
            <a:r>
              <a:rPr lang="en-US" dirty="0"/>
              <a:t>Normally in student’s name (as long as 18)</a:t>
            </a:r>
          </a:p>
          <a:p>
            <a:pPr lvl="1"/>
            <a:r>
              <a:rPr lang="en-US" dirty="0"/>
              <a:t>Normally require a credit worthy co-signer</a:t>
            </a:r>
          </a:p>
          <a:p>
            <a:pPr lvl="1"/>
            <a:r>
              <a:rPr lang="en-US" dirty="0"/>
              <a:t>Interest rates can be variable</a:t>
            </a:r>
          </a:p>
          <a:p>
            <a:pPr lvl="1"/>
            <a:r>
              <a:rPr lang="en-US" dirty="0"/>
              <a:t>Origination Fees </a:t>
            </a:r>
          </a:p>
          <a:p>
            <a:pPr lvl="1"/>
            <a:r>
              <a:rPr lang="en-US" dirty="0"/>
              <a:t>Private bank, credit union, list of lenders on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Application for Federal Student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FAFSA Opened October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- TODAY</a:t>
            </a:r>
            <a:endParaRPr lang="en-US" dirty="0" smtClean="0"/>
          </a:p>
          <a:p>
            <a:pPr lvl="1"/>
            <a:r>
              <a:rPr lang="en-US" dirty="0" smtClean="0"/>
              <a:t>FSA User ID and Password required</a:t>
            </a:r>
          </a:p>
          <a:p>
            <a:pPr lvl="2"/>
            <a:r>
              <a:rPr lang="en-US" dirty="0" smtClean="0"/>
              <a:t>BOTH student AND parent need FSA User ID and password</a:t>
            </a:r>
          </a:p>
          <a:p>
            <a:pPr lvl="2"/>
            <a:r>
              <a:rPr lang="en-US" dirty="0" smtClean="0"/>
              <a:t>Each email is applicant specific</a:t>
            </a:r>
          </a:p>
          <a:p>
            <a:r>
              <a:rPr lang="en-US" dirty="0" smtClean="0"/>
              <a:t>Free to file</a:t>
            </a:r>
          </a:p>
          <a:p>
            <a:pPr lvl="1"/>
            <a:r>
              <a:rPr lang="en-US" dirty="0" smtClean="0"/>
              <a:t>Do not pay a company or individual to file</a:t>
            </a:r>
          </a:p>
          <a:p>
            <a:r>
              <a:rPr lang="en-US" dirty="0" smtClean="0"/>
              <a:t>Qualifies for Federal and State aid</a:t>
            </a:r>
          </a:p>
          <a:p>
            <a:r>
              <a:rPr lang="en-US" dirty="0" smtClean="0"/>
              <a:t>Everyone can get a low interest student loan</a:t>
            </a:r>
          </a:p>
          <a:p>
            <a:r>
              <a:rPr lang="en-US" dirty="0" smtClean="0"/>
              <a:t>File by May 1</a:t>
            </a:r>
            <a:r>
              <a:rPr lang="en-US" baseline="30000" dirty="0" smtClean="0"/>
              <a:t>st</a:t>
            </a:r>
            <a:r>
              <a:rPr lang="en-US" dirty="0" smtClean="0"/>
              <a:t> for PA State Grant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375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 Funding -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Qualifying for federal or state aid is based on satisfactory academic progress</a:t>
            </a:r>
          </a:p>
          <a:p>
            <a:pPr lvl="1"/>
            <a:r>
              <a:rPr lang="en-US" dirty="0" smtClean="0"/>
              <a:t>Federal Aid – Grants, FWS, Student Loans, Parent Loans</a:t>
            </a:r>
          </a:p>
          <a:p>
            <a:pPr lvl="2"/>
            <a:r>
              <a:rPr lang="en-US" dirty="0" smtClean="0"/>
              <a:t>2.0 Cumulative GPA</a:t>
            </a:r>
          </a:p>
          <a:p>
            <a:pPr lvl="2"/>
            <a:r>
              <a:rPr lang="en-US" dirty="0" smtClean="0"/>
              <a:t>67% pace completion</a:t>
            </a:r>
          </a:p>
          <a:p>
            <a:pPr lvl="3"/>
            <a:r>
              <a:rPr lang="en-US" dirty="0" smtClean="0"/>
              <a:t>Must complete 67% of classes attempted</a:t>
            </a:r>
          </a:p>
          <a:p>
            <a:pPr lvl="1"/>
            <a:r>
              <a:rPr lang="en-US" dirty="0" smtClean="0"/>
              <a:t>PHEAA</a:t>
            </a:r>
          </a:p>
          <a:p>
            <a:pPr lvl="2"/>
            <a:r>
              <a:rPr lang="en-US" dirty="0" smtClean="0"/>
              <a:t>24 NEW credits each year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9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Funding -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Federal Loan Limits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year, Freshman (less than 30 credits) = $5500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year, Sophomore (30 – 59 credits) = $6500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year, Junior (60 – 89 credits) = $7500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year, Senior (90+ credits) = $7500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53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your child excels academically, they may get academic scholarships</a:t>
            </a:r>
          </a:p>
          <a:p>
            <a:r>
              <a:rPr lang="en-US" dirty="0" smtClean="0"/>
              <a:t>If your child excels athletically, they may get athletic scholarships</a:t>
            </a:r>
          </a:p>
          <a:p>
            <a:r>
              <a:rPr lang="en-US" dirty="0" smtClean="0"/>
              <a:t>If your income and household size shows a ‘need’, they may get free money in the form of grants</a:t>
            </a:r>
          </a:p>
          <a:p>
            <a:r>
              <a:rPr lang="en-US" dirty="0" smtClean="0"/>
              <a:t>No child, regardless of race, creed or nationality gets a ‘free ride’ for that reason</a:t>
            </a:r>
          </a:p>
          <a:p>
            <a:r>
              <a:rPr lang="en-US" dirty="0" smtClean="0"/>
              <a:t>If you are a middle income family – making about $110,000 or more, you will most likely be funding the education with payments and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70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RIGHT NOW!!!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File the </a:t>
            </a:r>
            <a:r>
              <a:rPr lang="en-US" dirty="0" smtClean="0"/>
              <a:t>20/21 </a:t>
            </a:r>
            <a:r>
              <a:rPr lang="en-US" dirty="0" smtClean="0"/>
              <a:t>FAFSA at </a:t>
            </a:r>
            <a:r>
              <a:rPr lang="en-US" dirty="0" smtClean="0">
                <a:solidFill>
                  <a:srgbClr val="FF0000"/>
                </a:solidFill>
              </a:rPr>
              <a:t>www.fafsa.gov</a:t>
            </a:r>
            <a:r>
              <a:rPr lang="en-US" dirty="0" smtClean="0"/>
              <a:t> TODAY</a:t>
            </a:r>
          </a:p>
          <a:p>
            <a:r>
              <a:rPr lang="en-US" dirty="0" smtClean="0"/>
              <a:t>APPLY FOR SCHOLARSHIPS!!!</a:t>
            </a:r>
          </a:p>
          <a:p>
            <a:pPr lvl="1"/>
            <a:r>
              <a:rPr lang="en-US" dirty="0" smtClean="0"/>
              <a:t>Check with your guidance office</a:t>
            </a:r>
          </a:p>
          <a:p>
            <a:pPr lvl="1"/>
            <a:r>
              <a:rPr lang="en-US" dirty="0" smtClean="0"/>
              <a:t>Your local community</a:t>
            </a:r>
          </a:p>
          <a:p>
            <a:pPr lvl="1"/>
            <a:r>
              <a:rPr lang="en-US" dirty="0" smtClean="0"/>
              <a:t>Your employer</a:t>
            </a:r>
          </a:p>
          <a:p>
            <a:pPr lvl="1"/>
            <a:r>
              <a:rPr lang="en-US" dirty="0" smtClean="0"/>
              <a:t>Parent’s and grandparent’s employers</a:t>
            </a:r>
          </a:p>
          <a:p>
            <a:pPr lvl="1"/>
            <a:r>
              <a:rPr lang="en-US" dirty="0" smtClean="0"/>
              <a:t>Online resources</a:t>
            </a:r>
          </a:p>
          <a:p>
            <a:pPr lvl="2"/>
            <a:r>
              <a:rPr lang="en-US" dirty="0" smtClean="0"/>
              <a:t>PHEAA – </a:t>
            </a:r>
            <a:r>
              <a:rPr lang="en-US" dirty="0" smtClean="0">
                <a:solidFill>
                  <a:schemeClr val="tx1"/>
                </a:solidFill>
              </a:rPr>
              <a:t>www.aessuccess.org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w.aessuccess.org</a:t>
            </a:r>
          </a:p>
          <a:p>
            <a:pPr lvl="2"/>
            <a:r>
              <a:rPr lang="en-US" dirty="0" smtClean="0"/>
              <a:t>FASTWEB – www.fastweb.com</a:t>
            </a:r>
          </a:p>
        </p:txBody>
      </p:sp>
    </p:spTree>
    <p:extLst>
      <p:ext uri="{BB962C8B-B14F-4D97-AF65-F5344CB8AC3E}">
        <p14:creationId xmlns:p14="http://schemas.microsoft.com/office/powerpoint/2010/main" val="3731196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out for…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Aid Shopping Sheet</a:t>
            </a:r>
          </a:p>
          <a:p>
            <a:pPr lvl="1"/>
            <a:r>
              <a:rPr lang="en-US" dirty="0" smtClean="0"/>
              <a:t>Not all schools participate</a:t>
            </a:r>
          </a:p>
          <a:p>
            <a:pPr lvl="1"/>
            <a:r>
              <a:rPr lang="en-US" dirty="0" smtClean="0"/>
              <a:t>Meant to be the same at each school for easier comparison</a:t>
            </a:r>
          </a:p>
          <a:p>
            <a:r>
              <a:rPr lang="en-US" dirty="0" smtClean="0"/>
              <a:t>Net Price</a:t>
            </a:r>
          </a:p>
          <a:p>
            <a:pPr lvl="1"/>
            <a:r>
              <a:rPr lang="en-US" dirty="0" smtClean="0"/>
              <a:t>Each school has Net Price Calculator on </a:t>
            </a:r>
            <a:r>
              <a:rPr lang="en-US" dirty="0"/>
              <a:t>w</a:t>
            </a:r>
            <a:r>
              <a:rPr lang="en-US" dirty="0" smtClean="0"/>
              <a:t>ebsite</a:t>
            </a:r>
          </a:p>
          <a:p>
            <a:pPr lvl="1"/>
            <a:r>
              <a:rPr lang="en-US" dirty="0" smtClean="0"/>
              <a:t>Determines the amount you will have to come up with to go to that university</a:t>
            </a:r>
          </a:p>
        </p:txBody>
      </p:sp>
    </p:spTree>
    <p:extLst>
      <p:ext uri="{BB962C8B-B14F-4D97-AF65-F5344CB8AC3E}">
        <p14:creationId xmlns:p14="http://schemas.microsoft.com/office/powerpoint/2010/main" val="2915576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School A:</a:t>
            </a:r>
          </a:p>
          <a:p>
            <a:pPr lvl="1"/>
            <a:r>
              <a:rPr lang="en-US" dirty="0" smtClean="0"/>
              <a:t>Private, out of state University</a:t>
            </a:r>
          </a:p>
          <a:p>
            <a:pPr lvl="1"/>
            <a:r>
              <a:rPr lang="en-US" dirty="0" smtClean="0"/>
              <a:t>Tuition and Fees cost $40,000 a year</a:t>
            </a:r>
          </a:p>
          <a:p>
            <a:pPr lvl="1"/>
            <a:r>
              <a:rPr lang="en-US" dirty="0" smtClean="0"/>
              <a:t>University awards child $20,000 scholarship</a:t>
            </a:r>
          </a:p>
          <a:p>
            <a:pPr lvl="1"/>
            <a:r>
              <a:rPr lang="en-US" dirty="0" smtClean="0"/>
              <a:t>Net price = $20,000</a:t>
            </a:r>
          </a:p>
          <a:p>
            <a:r>
              <a:rPr lang="en-US" dirty="0" smtClean="0"/>
              <a:t>School B:</a:t>
            </a:r>
          </a:p>
          <a:p>
            <a:pPr lvl="1"/>
            <a:r>
              <a:rPr lang="en-US" dirty="0" smtClean="0"/>
              <a:t>Public, in state University (like SHIP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Tuition and fees cost $13,000 a year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University awards child $2,000 scholarship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Net price = $11,000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3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out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pay for free money</a:t>
            </a:r>
          </a:p>
          <a:p>
            <a:pPr lvl="1"/>
            <a:r>
              <a:rPr lang="en-US" dirty="0" smtClean="0"/>
              <a:t>If they want you to pay, run away</a:t>
            </a:r>
          </a:p>
          <a:p>
            <a:r>
              <a:rPr lang="en-US" dirty="0" smtClean="0"/>
              <a:t>If it’s too good to be a true, it normally is</a:t>
            </a:r>
          </a:p>
          <a:p>
            <a:r>
              <a:rPr lang="en-US" dirty="0" smtClean="0"/>
              <a:t>Buyer beware</a:t>
            </a:r>
          </a:p>
          <a:p>
            <a:pPr lvl="1"/>
            <a:r>
              <a:rPr lang="en-US" dirty="0" smtClean="0"/>
              <a:t>Social Security Numbers</a:t>
            </a:r>
          </a:p>
          <a:p>
            <a:pPr lvl="1"/>
            <a:r>
              <a:rPr lang="en-US" dirty="0" smtClean="0"/>
              <a:t>Scams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68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early</a:t>
            </a:r>
          </a:p>
          <a:p>
            <a:r>
              <a:rPr lang="en-US" dirty="0" smtClean="0"/>
              <a:t>Check often</a:t>
            </a:r>
          </a:p>
          <a:p>
            <a:r>
              <a:rPr lang="en-US" dirty="0" smtClean="0"/>
              <a:t>TEAM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66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r="1943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2764368"/>
          </a:xfrm>
          <a:noFill/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/>
              <a:t>	</a:t>
            </a:r>
            <a:r>
              <a:rPr lang="en-US" sz="2900" dirty="0" smtClean="0"/>
              <a:t>Rachel Richards</a:t>
            </a:r>
          </a:p>
          <a:p>
            <a:pPr algn="ctr"/>
            <a:r>
              <a:rPr lang="en-US" sz="2900" dirty="0"/>
              <a:t>	</a:t>
            </a:r>
            <a:r>
              <a:rPr lang="en-US" sz="2600" dirty="0" smtClean="0"/>
              <a:t>Associate Director of Financial Aid</a:t>
            </a:r>
          </a:p>
          <a:p>
            <a:pPr algn="ctr"/>
            <a:r>
              <a:rPr lang="en-US" sz="2900" dirty="0"/>
              <a:t>	</a:t>
            </a:r>
            <a:r>
              <a:rPr lang="en-US" sz="2900" dirty="0" smtClean="0"/>
              <a:t>Shippensburg University</a:t>
            </a:r>
          </a:p>
          <a:p>
            <a:pPr algn="ctr"/>
            <a:r>
              <a:rPr lang="en-US" sz="2900" dirty="0"/>
              <a:t>	</a:t>
            </a:r>
            <a:r>
              <a:rPr lang="en-US" sz="2900" dirty="0" smtClean="0"/>
              <a:t>717-477-1123 ext. 3012</a:t>
            </a:r>
          </a:p>
          <a:p>
            <a:pPr algn="ctr"/>
            <a:r>
              <a:rPr lang="en-US" sz="2900" dirty="0" smtClean="0"/>
              <a:t>717-477-1131</a:t>
            </a:r>
          </a:p>
          <a:p>
            <a:pPr algn="ctr"/>
            <a:r>
              <a:rPr lang="en-US" sz="2300" dirty="0"/>
              <a:t>	</a:t>
            </a:r>
            <a:r>
              <a:rPr lang="en-US" sz="2300" dirty="0" smtClean="0"/>
              <a:t>rdrichards@ship.edu</a:t>
            </a:r>
          </a:p>
          <a:p>
            <a:pPr algn="ctr"/>
            <a:r>
              <a:rPr lang="en-US" sz="2300" dirty="0"/>
              <a:t>	</a:t>
            </a:r>
            <a:r>
              <a:rPr lang="en-US" sz="2300" dirty="0" smtClean="0"/>
              <a:t>finaid@ship.edu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7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diligent with data entry</a:t>
            </a:r>
          </a:p>
          <a:p>
            <a:pPr lvl="1"/>
            <a:r>
              <a:rPr lang="en-US" dirty="0" smtClean="0"/>
              <a:t>Social Security Number, Date of Birth, Name</a:t>
            </a:r>
          </a:p>
          <a:p>
            <a:r>
              <a:rPr lang="en-US" dirty="0" smtClean="0"/>
              <a:t>Email information</a:t>
            </a:r>
          </a:p>
          <a:p>
            <a:pPr lvl="1"/>
            <a:r>
              <a:rPr lang="en-US" dirty="0" smtClean="0"/>
              <a:t>Both parent and student</a:t>
            </a:r>
          </a:p>
          <a:p>
            <a:r>
              <a:rPr lang="en-US" dirty="0" smtClean="0"/>
              <a:t>Based on income, assets and household size</a:t>
            </a:r>
          </a:p>
          <a:p>
            <a:pPr lvl="1"/>
            <a:r>
              <a:rPr lang="en-US" dirty="0" smtClean="0"/>
              <a:t>Amount in retirement accounts DO NOT count as an asset</a:t>
            </a:r>
          </a:p>
          <a:p>
            <a:pPr lvl="1"/>
            <a:r>
              <a:rPr lang="en-US" dirty="0" smtClean="0"/>
              <a:t>Do not count worth of home in asset calculations</a:t>
            </a:r>
          </a:p>
          <a:p>
            <a:r>
              <a:rPr lang="en-US" dirty="0" smtClean="0"/>
              <a:t>Can file with prior year income – </a:t>
            </a:r>
            <a:r>
              <a:rPr lang="en-US" dirty="0" smtClean="0"/>
              <a:t>2018 </a:t>
            </a:r>
            <a:r>
              <a:rPr lang="en-US" dirty="0" smtClean="0"/>
              <a:t>for </a:t>
            </a:r>
            <a:r>
              <a:rPr lang="en-US" dirty="0" smtClean="0"/>
              <a:t>20/21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File as early as October 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2019 </a:t>
            </a:r>
            <a:r>
              <a:rPr lang="en-US" dirty="0" smtClean="0"/>
              <a:t>with </a:t>
            </a:r>
            <a:r>
              <a:rPr lang="en-US" dirty="0" smtClean="0"/>
              <a:t>2018 </a:t>
            </a:r>
            <a:r>
              <a:rPr lang="en-US" dirty="0" smtClean="0"/>
              <a:t>tax data</a:t>
            </a:r>
          </a:p>
        </p:txBody>
      </p:sp>
    </p:spTree>
    <p:extLst>
      <p:ext uri="{BB962C8B-B14F-4D97-AF65-F5344CB8AC3E}">
        <p14:creationId xmlns:p14="http://schemas.microsoft.com/office/powerpoint/2010/main" val="98751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19/20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50" y="2490788"/>
            <a:ext cx="5175437" cy="3444875"/>
          </a:xfrm>
        </p:spPr>
      </p:pic>
    </p:spTree>
    <p:extLst>
      <p:ext uri="{BB962C8B-B14F-4D97-AF65-F5344CB8AC3E}">
        <p14:creationId xmlns:p14="http://schemas.microsoft.com/office/powerpoint/2010/main" val="37559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FAFSA – Estimated Family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EFC</a:t>
            </a:r>
          </a:p>
          <a:p>
            <a:pPr lvl="1"/>
            <a:r>
              <a:rPr lang="en-US" dirty="0" smtClean="0"/>
              <a:t>Estimated or expected family contribution</a:t>
            </a:r>
          </a:p>
          <a:p>
            <a:pPr lvl="1"/>
            <a:r>
              <a:rPr lang="en-US" dirty="0" smtClean="0"/>
              <a:t>Numeral qualifier to determine aid eligibility</a:t>
            </a:r>
          </a:p>
          <a:p>
            <a:r>
              <a:rPr lang="en-US" dirty="0" smtClean="0"/>
              <a:t>Cost of Attendance minus EFC determines “need”</a:t>
            </a:r>
          </a:p>
          <a:p>
            <a:r>
              <a:rPr lang="en-US" dirty="0" smtClean="0"/>
              <a:t>If EFC is higher than COA, student is considered ‘no need’</a:t>
            </a:r>
          </a:p>
        </p:txBody>
      </p:sp>
    </p:spTree>
    <p:extLst>
      <p:ext uri="{BB962C8B-B14F-4D97-AF65-F5344CB8AC3E}">
        <p14:creationId xmlns:p14="http://schemas.microsoft.com/office/powerpoint/2010/main" val="295362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COA is $20,000; EFC is 0 = Child has a ‘need’ for $20,000 in aid</a:t>
            </a:r>
          </a:p>
          <a:p>
            <a:pPr lvl="1"/>
            <a:r>
              <a:rPr lang="en-US" dirty="0" smtClean="0"/>
              <a:t>This student would qualify for federal PELL grant, state funding, institutional funds and Subsidized/Unsubsidized student loans</a:t>
            </a:r>
          </a:p>
          <a:p>
            <a:r>
              <a:rPr lang="en-US" dirty="0" smtClean="0"/>
              <a:t>COA is $20,000; EFC is </a:t>
            </a:r>
            <a:r>
              <a:rPr lang="en-US" dirty="0" smtClean="0"/>
              <a:t>9,000 </a:t>
            </a:r>
            <a:r>
              <a:rPr lang="en-US" dirty="0" smtClean="0"/>
              <a:t>= Child has a ‘need’ for $</a:t>
            </a:r>
            <a:r>
              <a:rPr lang="en-US" dirty="0" smtClean="0"/>
              <a:t>11,000 </a:t>
            </a:r>
            <a:r>
              <a:rPr lang="en-US" dirty="0" smtClean="0"/>
              <a:t>in aid</a:t>
            </a:r>
          </a:p>
          <a:p>
            <a:pPr lvl="1"/>
            <a:r>
              <a:rPr lang="en-US" dirty="0" smtClean="0"/>
              <a:t>This student would qualify for state funding, institutional funds and </a:t>
            </a:r>
            <a:r>
              <a:rPr lang="en-US" dirty="0"/>
              <a:t>Subsidized/Unsubsidized student </a:t>
            </a:r>
            <a:r>
              <a:rPr lang="en-US" dirty="0" smtClean="0"/>
              <a:t>loans</a:t>
            </a:r>
          </a:p>
          <a:p>
            <a:r>
              <a:rPr lang="en-US" dirty="0" smtClean="0"/>
              <a:t>COA is $20,000; EFC is 25,000 = Child has NO NEED</a:t>
            </a:r>
          </a:p>
          <a:p>
            <a:pPr lvl="1"/>
            <a:r>
              <a:rPr lang="en-US" dirty="0" smtClean="0"/>
              <a:t>This student would qualify for only a Unsubsidized 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9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Aid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Need based</a:t>
            </a:r>
          </a:p>
          <a:p>
            <a:pPr lvl="1"/>
            <a:r>
              <a:rPr lang="en-US" dirty="0" smtClean="0"/>
              <a:t>Federal PELL grant</a:t>
            </a:r>
          </a:p>
          <a:p>
            <a:pPr lvl="1"/>
            <a:r>
              <a:rPr lang="en-US" dirty="0" smtClean="0"/>
              <a:t>Federal Supplemental Educational Opportunity Grant (FSEOG)</a:t>
            </a:r>
          </a:p>
          <a:p>
            <a:pPr lvl="1"/>
            <a:r>
              <a:rPr lang="en-US" dirty="0" smtClean="0"/>
              <a:t>PHEAA State Grant</a:t>
            </a:r>
          </a:p>
          <a:p>
            <a:pPr lvl="1"/>
            <a:r>
              <a:rPr lang="en-US" dirty="0" smtClean="0"/>
              <a:t>Federal Work Study Positions</a:t>
            </a:r>
          </a:p>
          <a:p>
            <a:pPr lvl="1"/>
            <a:r>
              <a:rPr lang="en-US" dirty="0" smtClean="0"/>
              <a:t>Subsidized Student Loans</a:t>
            </a:r>
          </a:p>
          <a:p>
            <a:pPr lvl="2"/>
            <a:r>
              <a:rPr lang="en-US" dirty="0" smtClean="0"/>
              <a:t>No interest while student is attending</a:t>
            </a:r>
          </a:p>
          <a:p>
            <a:r>
              <a:rPr lang="en-US" dirty="0" smtClean="0"/>
              <a:t>Non-need based</a:t>
            </a:r>
          </a:p>
          <a:p>
            <a:pPr lvl="1"/>
            <a:r>
              <a:rPr lang="en-US" dirty="0" smtClean="0"/>
              <a:t>Unsubsidized Student Loans</a:t>
            </a:r>
          </a:p>
          <a:p>
            <a:pPr lvl="2"/>
            <a:r>
              <a:rPr lang="en-US" dirty="0" smtClean="0"/>
              <a:t>Interest accrues for life of the loan from first disbursement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1813</Words>
  <Application>Microsoft Office PowerPoint</Application>
  <PresentationFormat>On-screen Show (4:3)</PresentationFormat>
  <Paragraphs>258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Garamond</vt:lpstr>
      <vt:lpstr>Wingdings</vt:lpstr>
      <vt:lpstr>Organic</vt:lpstr>
      <vt:lpstr>Financial Aid Presentation</vt:lpstr>
      <vt:lpstr>COST OF ATTENDANCE</vt:lpstr>
      <vt:lpstr>COST OF ATTENDANCE</vt:lpstr>
      <vt:lpstr>Free Application for Federal Student Aid</vt:lpstr>
      <vt:lpstr>FAFSA</vt:lpstr>
      <vt:lpstr>New for 19/20</vt:lpstr>
      <vt:lpstr>FAFSA – Estimated Family Contribution</vt:lpstr>
      <vt:lpstr>Examples</vt:lpstr>
      <vt:lpstr>Types of Aid </vt:lpstr>
      <vt:lpstr>Sources of Aid</vt:lpstr>
      <vt:lpstr>Types of Aid</vt:lpstr>
      <vt:lpstr>Needy Student Example </vt:lpstr>
      <vt:lpstr>Filing the FAFSA</vt:lpstr>
      <vt:lpstr>Filing the FAFSA</vt:lpstr>
      <vt:lpstr>Filing the FAFSA</vt:lpstr>
      <vt:lpstr>Filing the FAFSA</vt:lpstr>
      <vt:lpstr>PHEAA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PHEAA State Grant </vt:lpstr>
      <vt:lpstr>Verification of FAFSA</vt:lpstr>
      <vt:lpstr>FAFSA Funding – Federal Grant</vt:lpstr>
      <vt:lpstr>FAFSA Funding – State Grant</vt:lpstr>
      <vt:lpstr>FAFSA Funding – Institutional Aid</vt:lpstr>
      <vt:lpstr>FAFSA Funding – Student Loans</vt:lpstr>
      <vt:lpstr>FAFSA Funding – Student Loans</vt:lpstr>
      <vt:lpstr>More Funding Options</vt:lpstr>
      <vt:lpstr>More Funding Options</vt:lpstr>
      <vt:lpstr>FAFSA Funding - Academics</vt:lpstr>
      <vt:lpstr>FAFSA Funding - Academics</vt:lpstr>
      <vt:lpstr>Reality</vt:lpstr>
      <vt:lpstr>What to do RIGHT NOW!!!</vt:lpstr>
      <vt:lpstr>Things to look out for… </vt:lpstr>
      <vt:lpstr>Example</vt:lpstr>
      <vt:lpstr>Things to look out for…</vt:lpstr>
      <vt:lpstr>Reminders!!</vt:lpstr>
      <vt:lpstr>QUESTIONS???? </vt:lpstr>
    </vt:vector>
  </TitlesOfParts>
  <Company>Shippensburg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Richards</dc:creator>
  <cp:lastModifiedBy>Richards, Rachel</cp:lastModifiedBy>
  <cp:revision>132</cp:revision>
  <cp:lastPrinted>2015-11-10T14:27:59Z</cp:lastPrinted>
  <dcterms:created xsi:type="dcterms:W3CDTF">2014-11-10T13:20:52Z</dcterms:created>
  <dcterms:modified xsi:type="dcterms:W3CDTF">2019-10-01T18:59:05Z</dcterms:modified>
</cp:coreProperties>
</file>